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6"/>
  </p:notesMasterIdLst>
  <p:sldIdLst>
    <p:sldId id="256" r:id="rId2"/>
    <p:sldId id="319" r:id="rId3"/>
    <p:sldId id="321" r:id="rId4"/>
    <p:sldId id="260" r:id="rId5"/>
    <p:sldId id="333" r:id="rId6"/>
    <p:sldId id="258" r:id="rId7"/>
    <p:sldId id="312" r:id="rId8"/>
    <p:sldId id="323" r:id="rId9"/>
    <p:sldId id="301" r:id="rId10"/>
    <p:sldId id="304" r:id="rId11"/>
    <p:sldId id="305" r:id="rId12"/>
    <p:sldId id="328" r:id="rId13"/>
    <p:sldId id="330" r:id="rId14"/>
    <p:sldId id="307" r:id="rId15"/>
    <p:sldId id="314" r:id="rId16"/>
    <p:sldId id="300" r:id="rId17"/>
    <p:sldId id="324" r:id="rId18"/>
    <p:sldId id="289" r:id="rId19"/>
    <p:sldId id="316" r:id="rId20"/>
    <p:sldId id="317" r:id="rId21"/>
    <p:sldId id="295" r:id="rId22"/>
    <p:sldId id="294" r:id="rId23"/>
    <p:sldId id="293" r:id="rId24"/>
    <p:sldId id="291" r:id="rId25"/>
    <p:sldId id="292" r:id="rId26"/>
    <p:sldId id="315" r:id="rId27"/>
    <p:sldId id="318" r:id="rId28"/>
    <p:sldId id="325" r:id="rId29"/>
    <p:sldId id="286" r:id="rId30"/>
    <p:sldId id="332" r:id="rId31"/>
    <p:sldId id="326" r:id="rId32"/>
    <p:sldId id="310" r:id="rId33"/>
    <p:sldId id="272" r:id="rId34"/>
    <p:sldId id="309" r:id="rId35"/>
    <p:sldId id="311" r:id="rId36"/>
    <p:sldId id="273" r:id="rId37"/>
    <p:sldId id="302" r:id="rId38"/>
    <p:sldId id="331" r:id="rId39"/>
    <p:sldId id="274" r:id="rId40"/>
    <p:sldId id="261" r:id="rId41"/>
    <p:sldId id="262" r:id="rId42"/>
    <p:sldId id="264" r:id="rId43"/>
    <p:sldId id="278" r:id="rId44"/>
    <p:sldId id="279" r:id="rId45"/>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04"/>
            <p14:sldId id="305"/>
            <p14:sldId id="328"/>
            <p14:sldId id="330"/>
            <p14:sldId id="307"/>
            <p14:sldId id="314"/>
            <p14:sldId id="300"/>
          </p14:sldIdLst>
        </p14:section>
        <p14:section name="Results" id="{D4876272-DCFB-4840-A217-49AA4AFB24B5}">
          <p14:sldIdLst>
            <p14:sldId id="324"/>
            <p14:sldId id="289"/>
            <p14:sldId id="316"/>
            <p14:sldId id="317"/>
            <p14:sldId id="295"/>
            <p14:sldId id="294"/>
            <p14:sldId id="293"/>
            <p14:sldId id="291"/>
            <p14:sldId id="292"/>
            <p14:sldId id="315"/>
            <p14:sldId id="318"/>
          </p14:sldIdLst>
        </p14:section>
        <p14:section name="Evaluation" id="{E8E05414-9758-4E5F-BB14-F948F863867C}">
          <p14:sldIdLst>
            <p14:sldId id="325"/>
            <p14:sldId id="286"/>
            <p14:sldId id="332"/>
          </p14:sldIdLst>
        </p14:section>
        <p14:section name="Conclusion" id="{5910DA95-3962-488F-934A-97448723AE4C}">
          <p14:sldIdLst>
            <p14:sldId id="326"/>
            <p14:sldId id="310"/>
            <p14:sldId id="272"/>
            <p14:sldId id="309"/>
            <p14:sldId id="311"/>
            <p14:sldId id="273"/>
            <p14:sldId id="302"/>
            <p14:sldId id="331"/>
          </p14:sldIdLst>
        </p14:section>
        <p14:section name="Backup" id="{6A084026-131E-4692-AED0-E4CBC0122119}">
          <p14:sldIdLst>
            <p14:sldId id="274"/>
            <p14:sldId id="261"/>
            <p14:sldId id="262"/>
            <p14:sldId id="264"/>
            <p14:sldId id="278"/>
            <p14:sldId id="279"/>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5230" autoAdjust="0"/>
  </p:normalViewPr>
  <p:slideViewPr>
    <p:cSldViewPr snapToGrid="0">
      <p:cViewPr varScale="1">
        <p:scale>
          <a:sx n="124" d="100"/>
          <a:sy n="124" d="100"/>
        </p:scale>
        <p:origin x="1236" y="90"/>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‹Nr.›</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36FFA00-45EF-A7A4-52E1-BA10EE09D601}"/>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FD6F2F0D-4A47-7E9F-4D95-E3BB01838FC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8F662CE-FB33-1806-A00D-6C243FFC85B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94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1935692" y="2518291"/>
            <a:ext cx="5272614" cy="1316536"/>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B08B257-E028-AA82-0312-7314F7654658}"/>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D5712FB-FCC4-9F35-705F-B3C4DD30DEC4}"/>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7FA52055-0E52-B5C1-626D-55D8F6DFD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AF13CEA2-E6E6-BD80-D210-97EBB6F75794}"/>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ECF41BD2-007C-5107-3568-3C3B775A4F7D}"/>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13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Tree</a:t>
            </a:r>
          </a:p>
          <a:p>
            <a:pPr indent="-338400">
              <a:lnSpc>
                <a:spcPct val="95000"/>
              </a:lnSpc>
              <a:spcBef>
                <a:spcPts val="1200"/>
              </a:spcBef>
            </a:pPr>
            <a:r>
              <a:rPr lang="en-US" sz="1700" noProof="0" dirty="0">
                <a:latin typeface="+mn-lt"/>
              </a:rPr>
              <a:t>Robust for detecting outliers and noise within the data, both positive and negative</a:t>
            </a:r>
          </a:p>
          <a:p>
            <a:pPr indent="-338400">
              <a:lnSpc>
                <a:spcPct val="95000"/>
              </a:lnSpc>
              <a:spcBef>
                <a:spcPts val="1200"/>
              </a:spcBef>
            </a:pPr>
            <a:r>
              <a:rPr lang="en-US" sz="1700" noProof="0" dirty="0">
                <a:latin typeface="+mn-lt"/>
              </a:rPr>
              <a:t>Does not assume the distribution of the data and useful for high dimensional datasets</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since it was not built for timeseries data, feature engineering was done to provide more temporal context</a:t>
            </a:r>
          </a:p>
          <a:p>
            <a:pPr indent="-338400">
              <a:lnSpc>
                <a:spcPct val="95000"/>
              </a:lnSpc>
              <a:spcBef>
                <a:spcPts val="1200"/>
              </a:spcBef>
            </a:pPr>
            <a:endParaRPr lang="en-US" sz="1700" noProof="0" dirty="0">
              <a:latin typeface="+mn-lt"/>
            </a:endParaRPr>
          </a:p>
        </p:txBody>
      </p:sp>
      <p:pic>
        <p:nvPicPr>
          <p:cNvPr id="1028" name="Picture 4" descr="Anomaly Detection: Isolation Forest Tree">
            <a:extLst>
              <a:ext uri="{FF2B5EF4-FFF2-40B4-BE49-F238E27FC236}">
                <a16:creationId xmlns:a16="http://schemas.microsoft.com/office/drawing/2014/main" id="{85FCBFA1-8EC9-4D76-2D00-F1FE5BD7E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6" t="9109" r="8408" b="10061"/>
          <a:stretch>
            <a:fillRect/>
          </a:stretch>
        </p:blipFill>
        <p:spPr bwMode="auto">
          <a:xfrm>
            <a:off x="5684520" y="1492807"/>
            <a:ext cx="3099478" cy="174498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Tree>
    <p:extLst>
      <p:ext uri="{BB962C8B-B14F-4D97-AF65-F5344CB8AC3E}">
        <p14:creationId xmlns:p14="http://schemas.microsoft.com/office/powerpoint/2010/main" val="408083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Peaks – deviations with high reconstruction error</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14" y="1234521"/>
            <a:ext cx="2925384" cy="26744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Tree>
    <p:extLst>
      <p:ext uri="{BB962C8B-B14F-4D97-AF65-F5344CB8AC3E}">
        <p14:creationId xmlns:p14="http://schemas.microsoft.com/office/powerpoint/2010/main" val="341488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17</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1938986853"/>
              </p:ext>
            </p:extLst>
          </p:nvPr>
        </p:nvGraphicFramePr>
        <p:xfrm>
          <a:off x="359998" y="752800"/>
          <a:ext cx="8424003" cy="2651760"/>
        </p:xfrm>
        <a:graphic>
          <a:graphicData uri="http://schemas.openxmlformats.org/drawingml/2006/table">
            <a:tbl>
              <a:tblPr firstRow="1" bandRow="1">
                <a:tableStyleId>{5C22544A-7EE6-4342-B048-85BDC9FD1C3A}</a:tableStyleId>
              </a:tblPr>
              <a:tblGrid>
                <a:gridCol w="1400222">
                  <a:extLst>
                    <a:ext uri="{9D8B030D-6E8A-4147-A177-3AD203B41FA5}">
                      <a16:colId xmlns:a16="http://schemas.microsoft.com/office/drawing/2014/main" val="4273250222"/>
                    </a:ext>
                  </a:extLst>
                </a:gridCol>
                <a:gridCol w="975360">
                  <a:extLst>
                    <a:ext uri="{9D8B030D-6E8A-4147-A177-3AD203B41FA5}">
                      <a16:colId xmlns:a16="http://schemas.microsoft.com/office/drawing/2014/main" val="2738435818"/>
                    </a:ext>
                  </a:extLst>
                </a:gridCol>
                <a:gridCol w="1287780">
                  <a:extLst>
                    <a:ext uri="{9D8B030D-6E8A-4147-A177-3AD203B41FA5}">
                      <a16:colId xmlns:a16="http://schemas.microsoft.com/office/drawing/2014/main" val="2739909526"/>
                    </a:ext>
                  </a:extLst>
                </a:gridCol>
                <a:gridCol w="1592580">
                  <a:extLst>
                    <a:ext uri="{9D8B030D-6E8A-4147-A177-3AD203B41FA5}">
                      <a16:colId xmlns:a16="http://schemas.microsoft.com/office/drawing/2014/main" val="4179120475"/>
                    </a:ext>
                  </a:extLst>
                </a:gridCol>
                <a:gridCol w="670560">
                  <a:extLst>
                    <a:ext uri="{9D8B030D-6E8A-4147-A177-3AD203B41FA5}">
                      <a16:colId xmlns:a16="http://schemas.microsoft.com/office/drawing/2014/main" val="3509772731"/>
                    </a:ext>
                  </a:extLst>
                </a:gridCol>
                <a:gridCol w="601980">
                  <a:extLst>
                    <a:ext uri="{9D8B030D-6E8A-4147-A177-3AD203B41FA5}">
                      <a16:colId xmlns:a16="http://schemas.microsoft.com/office/drawing/2014/main" val="1354858488"/>
                    </a:ext>
                  </a:extLst>
                </a:gridCol>
                <a:gridCol w="991715">
                  <a:extLst>
                    <a:ext uri="{9D8B030D-6E8A-4147-A177-3AD203B41FA5}">
                      <a16:colId xmlns:a16="http://schemas.microsoft.com/office/drawing/2014/main" val="3551615383"/>
                    </a:ext>
                  </a:extLst>
                </a:gridCol>
                <a:gridCol w="903806">
                  <a:extLst>
                    <a:ext uri="{9D8B030D-6E8A-4147-A177-3AD203B41FA5}">
                      <a16:colId xmlns:a16="http://schemas.microsoft.com/office/drawing/2014/main" val="3767899939"/>
                    </a:ext>
                  </a:extLst>
                </a:gridCol>
              </a:tblGrid>
              <a:tr h="0">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algn="l"/>
                      <a:r>
                        <a:rPr lang="en-US" sz="1200" noProof="0" dirty="0"/>
                        <a:t>Parameters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Peak-Count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Mean Height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Mean Prominence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err="1"/>
                        <a:t>Peakless</a:t>
                      </a:r>
                      <a:r>
                        <a:rPr lang="en-US" sz="1200" noProof="0" dirty="0"/>
                        <a:t> Sequences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r>
                        <a:rPr lang="en-US" sz="1200" noProof="0" dirty="0"/>
                        <a:t>K-Means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K-Clusters = 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r>
                        <a:rPr lang="en-US" sz="1200" noProof="0" dirty="0"/>
                        <a:t>Autoencoder</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r>
                        <a:rPr lang="en-US" sz="1200" noProof="0" dirty="0"/>
                        <a:t>Isolation Forest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2533649" y="4301226"/>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Tree>
    <p:extLst>
      <p:ext uri="{BB962C8B-B14F-4D97-AF65-F5344CB8AC3E}">
        <p14:creationId xmlns:p14="http://schemas.microsoft.com/office/powerpoint/2010/main" val="393693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19</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a:t>
            </a:r>
            <a:r>
              <a:rPr lang="en-US" sz="1700">
                <a:highlight>
                  <a:srgbClr val="FFFF00"/>
                </a:highlight>
                <a:latin typeface="+mn-lt"/>
              </a:rPr>
              <a:t>“external”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4" name="Grafik 3" descr="Ein Bild, das Text, Schrift, Diagramm, Screenshot enthält.&#10;&#10;KI-generierte Inhalte können fehlerhaft sein.">
            <a:extLst>
              <a:ext uri="{FF2B5EF4-FFF2-40B4-BE49-F238E27FC236}">
                <a16:creationId xmlns:a16="http://schemas.microsoft.com/office/drawing/2014/main" id="{4E7FF023-F86B-31C1-3FF9-7E722B45D1B8}"/>
              </a:ext>
            </a:extLst>
          </p:cNvPr>
          <p:cNvPicPr>
            <a:picLocks noChangeAspect="1"/>
          </p:cNvPicPr>
          <p:nvPr/>
        </p:nvPicPr>
        <p:blipFill>
          <a:blip r:embed="rId3"/>
          <a:stretch>
            <a:fillRect/>
          </a:stretch>
        </p:blipFill>
        <p:spPr>
          <a:xfrm>
            <a:off x="4448620" y="752085"/>
            <a:ext cx="4425253" cy="1861696"/>
          </a:xfrm>
          <a:prstGeom prst="rect">
            <a:avLst/>
          </a:prstGeom>
        </p:spPr>
      </p:pic>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4"/>
          <a:stretch>
            <a:fillRect/>
          </a:stretch>
        </p:blipFill>
        <p:spPr>
          <a:xfrm>
            <a:off x="4448620" y="2719366"/>
            <a:ext cx="4410543" cy="1881620"/>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pic>
        <p:nvPicPr>
          <p:cNvPr id="10" name="Picture 9" descr="A graph showing a line of different colored lines&#10;&#10;AI-generated content may be incorrect.">
            <a:extLst>
              <a:ext uri="{FF2B5EF4-FFF2-40B4-BE49-F238E27FC236}">
                <a16:creationId xmlns:a16="http://schemas.microsoft.com/office/drawing/2014/main" id="{98023A4F-1F27-7215-6205-F1D9ECA50155}"/>
              </a:ext>
            </a:extLst>
          </p:cNvPr>
          <p:cNvPicPr>
            <a:picLocks noChangeAspect="1"/>
          </p:cNvPicPr>
          <p:nvPr/>
        </p:nvPicPr>
        <p:blipFill>
          <a:blip r:embed="rId3"/>
          <a:srcRect l="3166" t="7789" r="1676" b="6177"/>
          <a:stretch>
            <a:fillRect/>
          </a:stretch>
        </p:blipFill>
        <p:spPr>
          <a:xfrm>
            <a:off x="4461997" y="2879262"/>
            <a:ext cx="4322003" cy="1674670"/>
          </a:xfrm>
          <a:prstGeom prst="rect">
            <a:avLst/>
          </a:prstGeom>
        </p:spPr>
      </p:pic>
      <p:pic>
        <p:nvPicPr>
          <p:cNvPr id="18" name="Picture 17">
            <a:extLst>
              <a:ext uri="{FF2B5EF4-FFF2-40B4-BE49-F238E27FC236}">
                <a16:creationId xmlns:a16="http://schemas.microsoft.com/office/drawing/2014/main" id="{01C5CE52-345A-06F3-41E2-45F61237748E}"/>
              </a:ext>
            </a:extLst>
          </p:cNvPr>
          <p:cNvPicPr>
            <a:picLocks noChangeAspect="1"/>
          </p:cNvPicPr>
          <p:nvPr/>
        </p:nvPicPr>
        <p:blipFill>
          <a:blip r:embed="rId4"/>
          <a:srcRect t="5792"/>
          <a:stretch>
            <a:fillRect/>
          </a:stretch>
        </p:blipFill>
        <p:spPr>
          <a:xfrm>
            <a:off x="4461997" y="867567"/>
            <a:ext cx="4322003" cy="1704912"/>
          </a:xfrm>
          <a:prstGeom prst="rect">
            <a:avLst/>
          </a:prstGeom>
        </p:spPr>
      </p:pic>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spTree>
    <p:extLst>
      <p:ext uri="{BB962C8B-B14F-4D97-AF65-F5344CB8AC3E}">
        <p14:creationId xmlns:p14="http://schemas.microsoft.com/office/powerpoint/2010/main" val="424605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pic>
        <p:nvPicPr>
          <p:cNvPr id="6" name="Picture 5">
            <a:extLst>
              <a:ext uri="{FF2B5EF4-FFF2-40B4-BE49-F238E27FC236}">
                <a16:creationId xmlns:a16="http://schemas.microsoft.com/office/drawing/2014/main" id="{82E66165-69B9-F13C-1DEB-FE1965F28311}"/>
              </a:ext>
            </a:extLst>
          </p:cNvPr>
          <p:cNvPicPr>
            <a:picLocks noChangeAspect="1"/>
          </p:cNvPicPr>
          <p:nvPr/>
        </p:nvPicPr>
        <p:blipFill>
          <a:blip r:embed="rId3"/>
          <a:srcRect l="2030" t="4989" r="1880" b="3169"/>
          <a:stretch>
            <a:fillRect/>
          </a:stretch>
        </p:blipFill>
        <p:spPr>
          <a:xfrm>
            <a:off x="4572000" y="823467"/>
            <a:ext cx="4212000" cy="1710033"/>
          </a:xfrm>
          <a:prstGeom prst="rect">
            <a:avLst/>
          </a:prstGeom>
        </p:spPr>
      </p:pic>
      <p:pic>
        <p:nvPicPr>
          <p:cNvPr id="8" name="Picture 7">
            <a:extLst>
              <a:ext uri="{FF2B5EF4-FFF2-40B4-BE49-F238E27FC236}">
                <a16:creationId xmlns:a16="http://schemas.microsoft.com/office/drawing/2014/main" id="{E671846C-BDAB-5DB6-9323-2D50D03EA6E3}"/>
              </a:ext>
            </a:extLst>
          </p:cNvPr>
          <p:cNvPicPr>
            <a:picLocks noChangeAspect="1"/>
          </p:cNvPicPr>
          <p:nvPr/>
        </p:nvPicPr>
        <p:blipFill>
          <a:blip r:embed="rId4"/>
          <a:srcRect l="2181" t="3169" r="1203" b="4989"/>
          <a:stretch>
            <a:fillRect/>
          </a:stretch>
        </p:blipFill>
        <p:spPr>
          <a:xfrm>
            <a:off x="4572000" y="2800118"/>
            <a:ext cx="4212000" cy="1700718"/>
          </a:xfrm>
          <a:prstGeom prst="rect">
            <a:avLst/>
          </a:prstGeom>
        </p:spPr>
      </p:pic>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spTree>
    <p:extLst>
      <p:ext uri="{BB962C8B-B14F-4D97-AF65-F5344CB8AC3E}">
        <p14:creationId xmlns:p14="http://schemas.microsoft.com/office/powerpoint/2010/main" val="3676016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28</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noProof="0" dirty="0">
                <a:latin typeface="+mn-lt"/>
              </a:rPr>
              <a:t>Applicability</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noProof="0" dirty="0">
                <a:latin typeface="+mn-lt"/>
              </a:rPr>
              <a:t>Precision and Recall</a:t>
            </a: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29</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solution: Threshold-Based Detection</a:t>
            </a:r>
          </a:p>
          <a:p>
            <a:pPr lvl="0">
              <a:lnSpc>
                <a:spcPct val="114000"/>
              </a:lnSpc>
              <a:spcBef>
                <a:spcPts val="1200"/>
              </a:spcBef>
            </a:pPr>
            <a:r>
              <a:rPr lang="en-US" sz="1700" dirty="0">
                <a:latin typeface="+mn-lt"/>
              </a:rPr>
              <a:t>Feature-processing forces the user to analyze and understand the data, which can already give some insights into the reason for the anomalies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 and recall if the processed input feature is suitable</a:t>
            </a:r>
          </a:p>
          <a:p>
            <a:pPr lvl="0">
              <a:lnSpc>
                <a:spcPct val="114000"/>
              </a:lnSpc>
              <a:spcBef>
                <a:spcPts val="1200"/>
              </a:spcBef>
            </a:pPr>
            <a:r>
              <a:rPr lang="en-US" sz="1700" noProof="0" dirty="0">
                <a:latin typeface="+mn-lt"/>
              </a:rPr>
              <a:t>Str</a:t>
            </a:r>
            <a:r>
              <a:rPr lang="en-US" sz="1700" dirty="0" err="1">
                <a:latin typeface="+mn-lt"/>
              </a:rPr>
              <a:t>uggles</a:t>
            </a:r>
            <a:r>
              <a:rPr lang="en-US" sz="1700" noProof="0" dirty="0">
                <a:latin typeface="+mn-lt"/>
              </a:rPr>
              <a:t> to generalize on raw peak data</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31</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AB527E6-D6F5-6E75-775F-47CDCC265D80}"/>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B40CEE1-4F0A-9B8C-A830-3A1EBE65601B}"/>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r>
              <a:rPr lang="en-US" sz="1700" noProof="0" dirty="0">
                <a:latin typeface="+mn-lt"/>
              </a:rPr>
              <a:t>Start with a simple method</a:t>
            </a:r>
          </a:p>
          <a:p>
            <a:pPr lvl="0" indent="-336550">
              <a:lnSpc>
                <a:spcPct val="115000"/>
              </a:lnSpc>
              <a:spcBef>
                <a:spcPts val="1200"/>
              </a:spcBef>
              <a:buSzPts val="1700"/>
            </a:pPr>
            <a:r>
              <a:rPr lang="en-US" sz="1700" noProof="0" dirty="0">
                <a:latin typeface="+mn-lt"/>
              </a:rPr>
              <a:t>Develop suitable input features</a:t>
            </a:r>
          </a:p>
          <a:p>
            <a:pPr lvl="0" indent="-336550">
              <a:lnSpc>
                <a:spcPct val="115000"/>
              </a:lnSpc>
              <a:spcBef>
                <a:spcPts val="1200"/>
              </a:spcBef>
              <a:buSzPts val="1700"/>
            </a:pPr>
            <a:r>
              <a:rPr lang="en-US" sz="1700" dirty="0">
                <a:latin typeface="+mn-lt"/>
              </a:rPr>
              <a:t>Optimize the parameters</a:t>
            </a:r>
            <a:endParaRPr lang="en-US" sz="1700" noProof="0" dirty="0">
              <a:latin typeface="+mn-lt"/>
            </a:endParaRPr>
          </a:p>
          <a:p>
            <a:pPr lvl="0" indent="-336550">
              <a:lnSpc>
                <a:spcPct val="115000"/>
              </a:lnSpc>
              <a:spcBef>
                <a:spcPts val="1200"/>
              </a:spcBef>
              <a:buSzPts val="1700"/>
            </a:pPr>
            <a:r>
              <a:rPr lang="en-US" sz="1700" dirty="0">
                <a:latin typeface="+mn-lt"/>
              </a:rPr>
              <a:t>Continue with a more complex approach</a:t>
            </a:r>
            <a:endParaRPr lang="en-US" sz="1700" noProof="0" dirty="0">
              <a:latin typeface="+mn-lt"/>
            </a:endParaRPr>
          </a:p>
        </p:txBody>
      </p:sp>
      <p:grpSp>
        <p:nvGrpSpPr>
          <p:cNvPr id="4" name="Gruppieren 3">
            <a:extLst>
              <a:ext uri="{FF2B5EF4-FFF2-40B4-BE49-F238E27FC236}">
                <a16:creationId xmlns:a16="http://schemas.microsoft.com/office/drawing/2014/main" id="{9997EE15-5EBF-E16F-1BA9-3428C56AE14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6AA4B14-20D8-CC20-64C4-6A0AEF4C704A}"/>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ABD8BFA8-E1E0-D385-30B3-308F76D537A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17FBE80-AF25-F00E-437D-0F1C8C46B13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1260ED6F-A76A-5F09-97FA-F1AB69D31F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B101BD4-6CCB-825A-EA47-B33FDD4976DD}"/>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1B9366B3-4FD1-CD03-AE43-ED6E3B464934}"/>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A7555FB1-10B0-22E7-CDA7-339465540F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C6334647-7453-7C1F-0AFF-1991F030311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E5CA527A-63A1-BB53-A312-B1B49E40C785}"/>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689930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 (speed setpoint from the trajectory planner to the motor controller)</a:t>
            </a:r>
          </a:p>
          <a:p>
            <a:pPr lvl="0" indent="-336550">
              <a:lnSpc>
                <a:spcPct val="115000"/>
              </a:lnSpc>
              <a:spcBef>
                <a:spcPts val="1200"/>
              </a:spcBef>
              <a:buSzPts val="1700"/>
            </a:pPr>
            <a:r>
              <a:rPr lang="en-US" sz="1700" noProof="0" dirty="0">
                <a:latin typeface="+mn-lt"/>
              </a:rPr>
              <a:t>Sharp edges in the speed setpoint seem to cause the peaks in the current</a:t>
            </a:r>
          </a:p>
          <a:p>
            <a:pPr lvl="0" indent="-336550">
              <a:lnSpc>
                <a:spcPct val="115000"/>
              </a:lnSpc>
              <a:spcBef>
                <a:spcPts val="1200"/>
              </a:spcBef>
              <a:buSzPts val="1700"/>
            </a:pPr>
            <a:r>
              <a:rPr lang="en-US" sz="1700" noProof="0" dirty="0">
                <a:latin typeface="+mn-lt"/>
              </a:rPr>
              <a:t>There seems to be a bug within the planning unit</a:t>
            </a:r>
          </a:p>
          <a:p>
            <a:pPr lvl="1" indent="-336550">
              <a:lnSpc>
                <a:spcPct val="115000"/>
              </a:lnSpc>
              <a:spcBef>
                <a:spcPts val="1200"/>
              </a:spcBef>
              <a:buSzPts val="1700"/>
            </a:pPr>
            <a:r>
              <a:rPr lang="en-US" sz="1543" noProof="0" dirty="0">
                <a:latin typeface="+mn-lt"/>
              </a:rPr>
              <a:t>Spindle signal looks like a discrete signal with hard edges (instead of smooth, continuous transitions</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33</a:t>
            </a:fld>
            <a:endParaRPr lang="en-US" noProof="0" dirty="0"/>
          </a:p>
        </p:txBody>
      </p:sp>
      <p:sp>
        <p:nvSpPr>
          <p:cNvPr id="2" name="Google Shape;222;p17">
            <a:extLst>
              <a:ext uri="{FF2B5EF4-FFF2-40B4-BE49-F238E27FC236}">
                <a16:creationId xmlns:a16="http://schemas.microsoft.com/office/drawing/2014/main" id="{DF428FC8-6BC7-9321-F260-4E17FACE3554}"/>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Rescale the signals by a material-specific factor to align dynamics in the current caused by normal workload within the same zone to improve generalization</a:t>
            </a:r>
          </a:p>
          <a:p>
            <a:pPr lvl="0" indent="-336550">
              <a:lnSpc>
                <a:spcPct val="115000"/>
              </a:lnSpc>
              <a:spcBef>
                <a:spcPts val="1200"/>
              </a:spcBef>
              <a:buSzPts val="1700"/>
            </a:pPr>
            <a:r>
              <a:rPr lang="en-US" sz="1700" noProof="0" dirty="0">
                <a:latin typeface="+mn-lt"/>
              </a:rPr>
              <a:t>Consider both the width of each peak and its proximity to neighboring peaks</a:t>
            </a:r>
          </a:p>
          <a:p>
            <a:pPr lvl="0" indent="-336550">
              <a:lnSpc>
                <a:spcPct val="115000"/>
              </a:lnSpc>
              <a:spcBef>
                <a:spcPts val="1200"/>
              </a:spcBef>
              <a:buSzPts val="1700"/>
            </a:pPr>
            <a:r>
              <a:rPr lang="en-US" sz="1700" noProof="0" dirty="0">
                <a:latin typeface="+mn-lt"/>
              </a:rPr>
              <a:t>Apply smoothing to the signal to filter noise and remove unsignificant peaks</a:t>
            </a:r>
          </a:p>
          <a:p>
            <a:pPr lvl="0" indent="-336550">
              <a:lnSpc>
                <a:spcPct val="115000"/>
              </a:lnSpc>
              <a:spcBef>
                <a:spcPts val="1200"/>
              </a:spcBef>
              <a:buSzPts val="1700"/>
            </a:pPr>
            <a:r>
              <a:rPr lang="en-US" sz="1700" noProof="0" dirty="0">
                <a:latin typeface="+mn-lt"/>
              </a:rPr>
              <a:t>Coalescence (cluster formation): peaks that are close to each other (within a window distance k) are combined so that only the highest peak remains</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extLst>
      <p:ext uri="{BB962C8B-B14F-4D97-AF65-F5344CB8AC3E}">
        <p14:creationId xmlns:p14="http://schemas.microsoft.com/office/powerpoint/2010/main" val="211798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38</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39</a:t>
            </a:fld>
            <a:endParaRPr lang="en-US"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Moving-Average</a:t>
            </a:r>
          </a:p>
          <a:p>
            <a:pPr indent="-338400">
              <a:lnSpc>
                <a:spcPct val="95000"/>
              </a:lnSpc>
              <a:spcBef>
                <a:spcPts val="1200"/>
              </a:spcBef>
            </a:pPr>
            <a:r>
              <a:rPr lang="en-US" sz="1700" noProof="0" dirty="0">
                <a:latin typeface="+mn-lt"/>
              </a:rPr>
              <a:t>Wavelet 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3454</Words>
  <Application>Microsoft Office PowerPoint</Application>
  <PresentationFormat>Bildschirmpräsentation (16:9)</PresentationFormat>
  <Paragraphs>637</Paragraphs>
  <Slides>44</Slides>
  <Notes>44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44</vt:i4>
      </vt:variant>
    </vt:vector>
  </HeadingPairs>
  <TitlesOfParts>
    <vt:vector size="49" baseType="lpstr">
      <vt:lpstr>Arial</vt:lpstr>
      <vt:lpstr>Calibri</vt:lpstr>
      <vt:lpstr>Calibri Light</vt:lpstr>
      <vt:lpstr>Wingdings</vt:lpstr>
      <vt:lpstr>Office Theme</vt:lpstr>
      <vt:lpstr>Peak Detection in Time Series </vt:lpstr>
      <vt:lpstr>Overview</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Results – Isolation Tree</vt:lpstr>
      <vt:lpstr>Results – Autoencoder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Peak Detection in Time Series </vt:lpstr>
      <vt:lpstr>References for Graphics</vt:lpstr>
      <vt:lpstr>References for Graphics</vt:lpstr>
      <vt:lpstr>Backup</vt:lpstr>
      <vt:lpstr>Dataset</vt:lpstr>
      <vt:lpstr>Dataset</vt:lpstr>
      <vt:lpstr>Intermediate Results</vt:lpstr>
      <vt:lpstr>Explanation of the approaches</vt:lpstr>
      <vt:lpstr>Explanation of the approaches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Nestor Weidemann</cp:lastModifiedBy>
  <cp:revision>281</cp:revision>
  <dcterms:modified xsi:type="dcterms:W3CDTF">2025-08-19T16:32:43Z</dcterms:modified>
</cp:coreProperties>
</file>